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Manrop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66631"/>
            <a:ext cx="3271123" cy="426244"/>
          </a:xfrm>
          <a:prstGeom prst="roundRect">
            <a:avLst>
              <a:gd name="adj" fmla="val 6386"/>
            </a:avLst>
          </a:prstGeom>
          <a:solidFill>
            <a:srgbClr val="424242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78902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734616"/>
            <a:ext cx="272676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STRATEGIC RECOMMENDATIONS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183600"/>
            <a:ext cx="56986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Business Action Plan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32541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3366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3857030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Promote exclusive benefits to convert the 73% non-subscriber base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232541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68171" y="3366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368171" y="3857030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Reward repeat buyers to strengthen the loyal segment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232541"/>
            <a:ext cx="4347567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5738" y="3366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715738" y="3857030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Focus on high-revenue age groups and express-shipping users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793790" y="5541083"/>
            <a:ext cx="13042821" cy="35957"/>
          </a:xfrm>
          <a:prstGeom prst="rect">
            <a:avLst/>
          </a:prstGeom>
          <a:solidFill>
            <a:srgbClr val="BDA189">
              <a:alpha val="50000"/>
            </a:srgbClr>
          </a:solidFill>
          <a:ln/>
        </p:spPr>
      </p:sp>
      <p:sp>
        <p:nvSpPr>
          <p:cNvPr id="16" name="Shape 10"/>
          <p:cNvSpPr/>
          <p:nvPr/>
        </p:nvSpPr>
        <p:spPr>
          <a:xfrm>
            <a:off x="793790" y="5832158"/>
            <a:ext cx="6407944" cy="1730812"/>
          </a:xfrm>
          <a:prstGeom prst="roundRect">
            <a:avLst>
              <a:gd name="adj" fmla="val 1966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17" name="Text 11"/>
          <p:cNvSpPr/>
          <p:nvPr/>
        </p:nvSpPr>
        <p:spPr>
          <a:xfrm>
            <a:off x="1051084" y="6089452"/>
            <a:ext cx="31899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51084" y="657987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Balance sales boosts with margin control—839 high-spenders used discounts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428548" y="5832158"/>
            <a:ext cx="6408063" cy="1730812"/>
          </a:xfrm>
          <a:prstGeom prst="roundRect">
            <a:avLst>
              <a:gd name="adj" fmla="val 1966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20" name="Text 14"/>
          <p:cNvSpPr/>
          <p:nvPr/>
        </p:nvSpPr>
        <p:spPr>
          <a:xfrm>
            <a:off x="7685842" y="6089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685842" y="657987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Highlight top-rated items (Gloves, Sandals, Boots) in marketing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35779" y="760571"/>
            <a:ext cx="1571506" cy="402431"/>
          </a:xfrm>
          <a:prstGeom prst="roundRect">
            <a:avLst>
              <a:gd name="adj" fmla="val 6385"/>
            </a:avLst>
          </a:prstGeom>
          <a:solidFill>
            <a:srgbClr val="391F13"/>
          </a:solidFill>
          <a:ln/>
        </p:spPr>
      </p:sp>
      <p:sp>
        <p:nvSpPr>
          <p:cNvPr id="4" name="Text 1"/>
          <p:cNvSpPr/>
          <p:nvPr/>
        </p:nvSpPr>
        <p:spPr>
          <a:xfrm>
            <a:off x="6364248" y="824746"/>
            <a:ext cx="1314569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PROJECT SCOPE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6235779" y="1248608"/>
            <a:ext cx="5353407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Overview</a:t>
            </a:r>
            <a:endParaRPr lang="en-US" sz="4200" dirty="0"/>
          </a:p>
        </p:txBody>
      </p:sp>
      <p:sp>
        <p:nvSpPr>
          <p:cNvPr id="6" name="Text 3"/>
          <p:cNvSpPr/>
          <p:nvPr/>
        </p:nvSpPr>
        <p:spPr>
          <a:xfrm>
            <a:off x="6235779" y="2345888"/>
            <a:ext cx="2369939" cy="706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3,900</a:t>
            </a:r>
            <a:endParaRPr lang="en-US" sz="5550" dirty="0"/>
          </a:p>
        </p:txBody>
      </p:sp>
      <p:sp>
        <p:nvSpPr>
          <p:cNvPr id="7" name="Text 4"/>
          <p:cNvSpPr/>
          <p:nvPr/>
        </p:nvSpPr>
        <p:spPr>
          <a:xfrm>
            <a:off x="6235779" y="3320058"/>
            <a:ext cx="2369939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Total Purchases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235779" y="3783092"/>
            <a:ext cx="2369939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Transactions analyzed across all categories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8873371" y="2345888"/>
            <a:ext cx="2369939" cy="706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18</a:t>
            </a:r>
            <a:endParaRPr lang="en-US" sz="5550" dirty="0"/>
          </a:p>
        </p:txBody>
      </p:sp>
      <p:sp>
        <p:nvSpPr>
          <p:cNvPr id="10" name="Text 7"/>
          <p:cNvSpPr/>
          <p:nvPr/>
        </p:nvSpPr>
        <p:spPr>
          <a:xfrm>
            <a:off x="8873371" y="3320058"/>
            <a:ext cx="2369939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Points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873371" y="3783092"/>
            <a:ext cx="2369939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Features tracking demographics and behavior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1510963" y="2345888"/>
            <a:ext cx="2369939" cy="706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25</a:t>
            </a:r>
            <a:endParaRPr lang="en-US" sz="5550" dirty="0"/>
          </a:p>
        </p:txBody>
      </p:sp>
      <p:sp>
        <p:nvSpPr>
          <p:cNvPr id="13" name="Text 10"/>
          <p:cNvSpPr/>
          <p:nvPr/>
        </p:nvSpPr>
        <p:spPr>
          <a:xfrm>
            <a:off x="11510963" y="3320058"/>
            <a:ext cx="2369939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Product Types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1510963" y="3783092"/>
            <a:ext cx="2369939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Unique items across four categories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8873371" y="5346383"/>
            <a:ext cx="2369939" cy="706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50</a:t>
            </a:r>
            <a:endParaRPr lang="en-US" sz="5550" dirty="0"/>
          </a:p>
        </p:txBody>
      </p:sp>
      <p:sp>
        <p:nvSpPr>
          <p:cNvPr id="16" name="Text 13"/>
          <p:cNvSpPr/>
          <p:nvPr/>
        </p:nvSpPr>
        <p:spPr>
          <a:xfrm>
            <a:off x="8873371" y="6320552"/>
            <a:ext cx="2369939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Locations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8873371" y="6783586"/>
            <a:ext cx="2369939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Geographic distribution of customers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95162"/>
            <a:ext cx="2088952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84482D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42517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370767"/>
            <a:ext cx="15293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827371"/>
            <a:ext cx="78787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8763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31356"/>
            <a:ext cx="6407944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405664"/>
            <a:ext cx="38351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89608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Imported dataset using pandas, checked structure with df.info() and summary statistics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28548" y="28763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8548" y="3231356"/>
            <a:ext cx="6408063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2" name="Text 9"/>
          <p:cNvSpPr/>
          <p:nvPr/>
        </p:nvSpPr>
        <p:spPr>
          <a:xfrm>
            <a:off x="7428548" y="3405664"/>
            <a:ext cx="31112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28548" y="389608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Imputed 37 missing Review Rating values using median rating per product category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5373767"/>
            <a:ext cx="6407944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6" name="Text 13"/>
          <p:cNvSpPr/>
          <p:nvPr/>
        </p:nvSpPr>
        <p:spPr>
          <a:xfrm>
            <a:off x="793790" y="5548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93790" y="603849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Created age_group bins and purchase_frequency_days columns for deeper analysis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428548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428548" y="5373767"/>
            <a:ext cx="6408063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20" name="Text 17"/>
          <p:cNvSpPr/>
          <p:nvPr/>
        </p:nvSpPr>
        <p:spPr>
          <a:xfrm>
            <a:off x="7428548" y="5548074"/>
            <a:ext cx="2869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428548" y="6038493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Connected to MySQL and loaded cleaned DataFrame for SQL business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4032"/>
            <a:ext cx="58579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Dataset Statistics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59787"/>
            <a:ext cx="409360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Demographics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6118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Age range: 18-70 years (avg: 44)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540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Gender split: 68% Male, 32% Female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96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purchase: $59.76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9384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Review rating: 3.75/5.0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9597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Shopping Patterns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599521" y="56118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Previous purchases: 1-50 (avg: 25)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0540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Subscription rate: 27%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496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Discount usage: 43%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9384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Top category: Clothing (45%)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77641" y="456605"/>
            <a:ext cx="1240750" cy="311229"/>
          </a:xfrm>
          <a:prstGeom prst="roundRect">
            <a:avLst>
              <a:gd name="adj" fmla="val 6386"/>
            </a:avLst>
          </a:prstGeom>
          <a:solidFill>
            <a:srgbClr val="391F13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176939" y="546021"/>
            <a:ext cx="132398" cy="1323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75535" y="506254"/>
            <a:ext cx="843558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SQL INSIGHTS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2077641" y="834033"/>
            <a:ext cx="5653802" cy="517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Revenue Analysis by Gender</a:t>
            </a:r>
            <a:endParaRPr lang="en-US" sz="3250" dirty="0"/>
          </a:p>
        </p:txBody>
      </p:sp>
      <p:sp>
        <p:nvSpPr>
          <p:cNvPr id="6" name="Shape 3"/>
          <p:cNvSpPr/>
          <p:nvPr/>
        </p:nvSpPr>
        <p:spPr>
          <a:xfrm>
            <a:off x="2077641" y="1599843"/>
            <a:ext cx="5154692" cy="1369814"/>
          </a:xfrm>
          <a:prstGeom prst="roundRect">
            <a:avLst>
              <a:gd name="adj" fmla="val 1814"/>
            </a:avLst>
          </a:prstGeom>
          <a:solidFill>
            <a:srgbClr val="424242"/>
          </a:solidFill>
          <a:ln/>
        </p:spPr>
      </p:sp>
      <p:sp>
        <p:nvSpPr>
          <p:cNvPr id="7" name="Text 4"/>
          <p:cNvSpPr/>
          <p:nvPr/>
        </p:nvSpPr>
        <p:spPr>
          <a:xfrm>
            <a:off x="2243138" y="1765340"/>
            <a:ext cx="2484120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Male Customers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2243138" y="2175034"/>
            <a:ext cx="482369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$157,890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total revenue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2243138" y="2539246"/>
            <a:ext cx="482369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68% of customer base driving 68% of total revenue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7397829" y="1599843"/>
            <a:ext cx="5154811" cy="1369814"/>
          </a:xfrm>
          <a:prstGeom prst="roundRect">
            <a:avLst>
              <a:gd name="adj" fmla="val 1814"/>
            </a:avLst>
          </a:prstGeom>
          <a:solidFill>
            <a:srgbClr val="8F8F8F"/>
          </a:solidFill>
          <a:ln/>
        </p:spPr>
      </p:sp>
      <p:sp>
        <p:nvSpPr>
          <p:cNvPr id="11" name="Text 8"/>
          <p:cNvSpPr/>
          <p:nvPr/>
        </p:nvSpPr>
        <p:spPr>
          <a:xfrm>
            <a:off x="7563326" y="1765340"/>
            <a:ext cx="2484120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Female Customers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563326" y="2175034"/>
            <a:ext cx="4823817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$75,191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total revenue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563326" y="2539246"/>
            <a:ext cx="4823817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32% of customer base contributing 32% of revenue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2077641" y="3238589"/>
            <a:ext cx="10475000" cy="28218"/>
          </a:xfrm>
          <a:prstGeom prst="rect">
            <a:avLst/>
          </a:prstGeom>
          <a:solidFill>
            <a:srgbClr val="BDA189">
              <a:alpha val="50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2077641" y="3618428"/>
            <a:ext cx="2786777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Shipping Type Performance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077641" y="4042648"/>
            <a:ext cx="6123384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Express shipping: $60.48 average purchase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2077641" y="4365427"/>
            <a:ext cx="6123384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Standard shipping: $58.46 average purchase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2077641" y="4688205"/>
            <a:ext cx="6123384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Premium shipping correlates with higher spending</a:t>
            </a:r>
            <a:endParaRPr lang="en-US" sz="1300" dirty="0"/>
          </a:p>
        </p:txBody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505" y="3639145"/>
            <a:ext cx="3947636" cy="39476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2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212326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87452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482D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rating: 3.86/5.0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212326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87452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482D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rating: 3.84/5.0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212326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87452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482D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Boots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rating: 3.82/5.0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212326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482D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Hat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rating: 3.80/5.0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212326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11909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482D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Skirt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rating: 3.78/5.0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70202" y="414099"/>
            <a:ext cx="5856446" cy="468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Segmentation Insights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0202" y="1182886"/>
            <a:ext cx="9489996" cy="513385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064085" y="6347222"/>
            <a:ext cx="150019" cy="150019"/>
          </a:xfrm>
          <a:prstGeom prst="roundRect">
            <a:avLst>
              <a:gd name="adj" fmla="val 12190"/>
            </a:avLst>
          </a:prstGeom>
          <a:solidFill>
            <a:srgbClr val="5B321F"/>
          </a:solidFill>
          <a:ln/>
        </p:spPr>
      </p:sp>
      <p:sp>
        <p:nvSpPr>
          <p:cNvPr id="5" name="Text 2"/>
          <p:cNvSpPr/>
          <p:nvPr/>
        </p:nvSpPr>
        <p:spPr>
          <a:xfrm>
            <a:off x="5275064" y="6347222"/>
            <a:ext cx="35683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Loyal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6865739" y="6347222"/>
            <a:ext cx="150019" cy="150019"/>
          </a:xfrm>
          <a:prstGeom prst="roundRect">
            <a:avLst>
              <a:gd name="adj" fmla="val 12190"/>
            </a:avLst>
          </a:prstGeom>
          <a:solidFill>
            <a:srgbClr val="B5633E"/>
          </a:solidFill>
          <a:ln/>
        </p:spPr>
      </p:sp>
      <p:sp>
        <p:nvSpPr>
          <p:cNvPr id="7" name="Text 4"/>
          <p:cNvSpPr/>
          <p:nvPr/>
        </p:nvSpPr>
        <p:spPr>
          <a:xfrm>
            <a:off x="7076718" y="6347222"/>
            <a:ext cx="68770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Returning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8998387" y="6347222"/>
            <a:ext cx="150019" cy="150019"/>
          </a:xfrm>
          <a:prstGeom prst="roundRect">
            <a:avLst>
              <a:gd name="adj" fmla="val 12190"/>
            </a:avLst>
          </a:prstGeom>
          <a:solidFill>
            <a:srgbClr val="DAA892"/>
          </a:solidFill>
          <a:ln/>
        </p:spPr>
      </p:sp>
      <p:sp>
        <p:nvSpPr>
          <p:cNvPr id="9" name="Text 6"/>
          <p:cNvSpPr/>
          <p:nvPr/>
        </p:nvSpPr>
        <p:spPr>
          <a:xfrm>
            <a:off x="9209365" y="6347222"/>
            <a:ext cx="3025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New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2570202" y="6815971"/>
            <a:ext cx="1952506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Subscription Analysis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2570202" y="7200305"/>
            <a:ext cx="4561999" cy="480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Repeat buyers (&gt;5 purchases): 958 subscribers vs. 2,518 non-subscribers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7505819" y="6815971"/>
            <a:ext cx="1875472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Finding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505819" y="7200305"/>
            <a:ext cx="4561999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80% of customers are loyal, presenting retention opportunities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33625" y="433507"/>
            <a:ext cx="1721525" cy="310991"/>
          </a:xfrm>
          <a:prstGeom prst="roundRect">
            <a:avLst>
              <a:gd name="adj" fmla="val 6078"/>
            </a:avLst>
          </a:prstGeom>
          <a:noFill/>
          <a:ln w="7620">
            <a:solidFill>
              <a:srgbClr val="84482D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435662" y="526018"/>
            <a:ext cx="125968" cy="1259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24614" y="488275"/>
            <a:ext cx="1328499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REVENUE BREAKDOWN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2333625" y="807482"/>
            <a:ext cx="7348895" cy="492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Performance by Age Group &amp; Category</a:t>
            </a:r>
            <a:endParaRPr lang="en-US" sz="3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5" y="1535787"/>
            <a:ext cx="9963031" cy="55792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33625" y="7292221"/>
            <a:ext cx="9963031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Young adults lead revenue generation, followed closely by middle-aged customers. Balanced distribution suggests broad market appeal across demographics.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39941" y="345638"/>
            <a:ext cx="4761905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Power BI Dashboard Highlights</a:t>
            </a:r>
            <a:endParaRPr lang="en-US" sz="2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9941" y="989648"/>
            <a:ext cx="7345680" cy="41300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39528" y="6077903"/>
            <a:ext cx="1546027" cy="314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73%</a:t>
            </a:r>
            <a:endParaRPr lang="en-US" sz="2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863" y="5292328"/>
            <a:ext cx="1885474" cy="188547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27026" y="7334726"/>
            <a:ext cx="1571149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Non-Subscribers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3339941" y="7606546"/>
            <a:ext cx="2545437" cy="402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Significant opportunity for subscription growth</a:t>
            </a:r>
            <a:endParaRPr lang="en-US" sz="950" dirty="0"/>
          </a:p>
        </p:txBody>
      </p:sp>
      <p:sp>
        <p:nvSpPr>
          <p:cNvPr id="8" name="Text 4"/>
          <p:cNvSpPr/>
          <p:nvPr/>
        </p:nvSpPr>
        <p:spPr>
          <a:xfrm>
            <a:off x="6542008" y="6077903"/>
            <a:ext cx="1546027" cy="314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45%</a:t>
            </a:r>
            <a:endParaRPr lang="en-US" sz="2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344" y="5292328"/>
            <a:ext cx="1885474" cy="188547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29507" y="7334726"/>
            <a:ext cx="1571149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Clothing Category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6042422" y="7606546"/>
            <a:ext cx="2545437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Largest revenue driver at $100K</a:t>
            </a:r>
            <a:endParaRPr lang="en-US" sz="950" dirty="0"/>
          </a:p>
        </p:txBody>
      </p:sp>
      <p:sp>
        <p:nvSpPr>
          <p:cNvPr id="12" name="Text 7"/>
          <p:cNvSpPr/>
          <p:nvPr/>
        </p:nvSpPr>
        <p:spPr>
          <a:xfrm>
            <a:off x="9244489" y="6077903"/>
            <a:ext cx="1546027" cy="314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43%</a:t>
            </a:r>
            <a:endParaRPr lang="en-US" sz="2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825" y="5292328"/>
            <a:ext cx="1885474" cy="188547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231987" y="7334726"/>
            <a:ext cx="1571149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Discount Usage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8744903" y="7606546"/>
            <a:ext cx="2545437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 discount dependency across products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2026-01-20T06:30:37Z</dcterms:created>
  <dcterms:modified xsi:type="dcterms:W3CDTF">2026-01-20T06:30:37Z</dcterms:modified>
</cp:coreProperties>
</file>